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15e0be6f17748c1" /><Relationship Type="http://schemas.openxmlformats.org/officeDocument/2006/relationships/extended-properties" Target="/docProps/app.xml" Id="R196398355b624cdf" /><Relationship Type="http://schemas.openxmlformats.org/officeDocument/2006/relationships/officeDocument" Target="/ppt/presentation.xml" Id="R917516b5a942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185af05fd478b"/>
  </p:sldMasterIdLst>
  <p:notesMasterIdLst>
    <p:notesMasterId xmlns:r="http://schemas.openxmlformats.org/officeDocument/2006/relationships" r:id="Rc389fd19e2ff461c"/>
  </p:notesMasterIdLst>
  <p:sldIdLst>
    <p:sldId xmlns:r="http://schemas.openxmlformats.org/officeDocument/2006/relationships" id="256" r:id="R445ca0a8ee6142da"/>
    <p:sldId xmlns:r="http://schemas.openxmlformats.org/officeDocument/2006/relationships" id="257" r:id="Rf0710560c2bc41dd"/>
    <p:sldId xmlns:r="http://schemas.openxmlformats.org/officeDocument/2006/relationships" id="258" r:id="R479ee546b10b4bd5"/>
    <p:sldId xmlns:r="http://schemas.openxmlformats.org/officeDocument/2006/relationships" id="259" r:id="Re7e0a6f53f8b4e02"/>
    <p:sldId xmlns:r="http://schemas.openxmlformats.org/officeDocument/2006/relationships" id="260" r:id="Ra4a6784e217c4709"/>
    <p:sldId xmlns:r="http://schemas.openxmlformats.org/officeDocument/2006/relationships" id="261" r:id="Rd765b7515cbd4f11"/>
    <p:sldId xmlns:r="http://schemas.openxmlformats.org/officeDocument/2006/relationships" id="262" r:id="R607c6853b4ef43c7"/>
    <p:sldId xmlns:r="http://schemas.openxmlformats.org/officeDocument/2006/relationships" id="263" r:id="R1d103521abc443e4"/>
    <p:sldId xmlns:r="http://schemas.openxmlformats.org/officeDocument/2006/relationships" id="264" r:id="R29b26291ada341d0"/>
    <p:sldId xmlns:r="http://schemas.openxmlformats.org/officeDocument/2006/relationships" id="265" r:id="R7cd1776cd6f8461f"/>
    <p:sldId xmlns:r="http://schemas.openxmlformats.org/officeDocument/2006/relationships" id="266" r:id="R385ffe24d2164921"/>
    <p:sldId xmlns:r="http://schemas.openxmlformats.org/officeDocument/2006/relationships" id="267" r:id="Ra7110d9677da4b9d"/>
    <p:sldId xmlns:r="http://schemas.openxmlformats.org/officeDocument/2006/relationships" id="268" r:id="R525fe8b01a4e44c8"/>
    <p:sldId xmlns:r="http://schemas.openxmlformats.org/officeDocument/2006/relationships" id="269" r:id="R46d223800936436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0feedce50ab4427" /><Relationship Type="http://schemas.openxmlformats.org/officeDocument/2006/relationships/slideMaster" Target="/ppt/slideMasters/slideMaster1.xml" Id="R9e2185af05fd478b" /><Relationship Type="http://schemas.openxmlformats.org/officeDocument/2006/relationships/notesMaster" Target="/ppt/notesMasters/notesMaster1.xml" Id="Rc389fd19e2ff461c" /><Relationship Type="http://schemas.openxmlformats.org/officeDocument/2006/relationships/presProps" Target="/ppt/presProps.xml" Id="Rbd6cc9635dbb42b2" /><Relationship Type="http://schemas.openxmlformats.org/officeDocument/2006/relationships/tableStyles" Target="/ppt/tableStyles.xml" Id="Rdb88202c29754f71" /><Relationship Type="http://schemas.openxmlformats.org/officeDocument/2006/relationships/slide" Target="/ppt/slides/slide1.xml" Id="R445ca0a8ee6142da" /><Relationship Type="http://schemas.openxmlformats.org/officeDocument/2006/relationships/slide" Target="/ppt/slides/slide2.xml" Id="Rf0710560c2bc41dd" /><Relationship Type="http://schemas.openxmlformats.org/officeDocument/2006/relationships/slide" Target="/ppt/slides/slide3.xml" Id="R479ee546b10b4bd5" /><Relationship Type="http://schemas.openxmlformats.org/officeDocument/2006/relationships/slide" Target="/ppt/slides/slide4.xml" Id="Re7e0a6f53f8b4e02" /><Relationship Type="http://schemas.openxmlformats.org/officeDocument/2006/relationships/slide" Target="/ppt/slides/slide5.xml" Id="Ra4a6784e217c4709" /><Relationship Type="http://schemas.openxmlformats.org/officeDocument/2006/relationships/slide" Target="/ppt/slides/slide6.xml" Id="Rd765b7515cbd4f11" /><Relationship Type="http://schemas.openxmlformats.org/officeDocument/2006/relationships/slide" Target="/ppt/slides/slide7.xml" Id="R607c6853b4ef43c7" /><Relationship Type="http://schemas.openxmlformats.org/officeDocument/2006/relationships/slide" Target="/ppt/slides/slide8.xml" Id="R1d103521abc443e4" /><Relationship Type="http://schemas.openxmlformats.org/officeDocument/2006/relationships/slide" Target="/ppt/slides/slide9.xml" Id="R29b26291ada341d0" /><Relationship Type="http://schemas.openxmlformats.org/officeDocument/2006/relationships/slide" Target="/ppt/slides/slide10.xml" Id="R7cd1776cd6f8461f" /><Relationship Type="http://schemas.openxmlformats.org/officeDocument/2006/relationships/slide" Target="/ppt/slides/slide11.xml" Id="R385ffe24d2164921" /><Relationship Type="http://schemas.openxmlformats.org/officeDocument/2006/relationships/slide" Target="/ppt/slides/slide12.xml" Id="Ra7110d9677da4b9d" /><Relationship Type="http://schemas.openxmlformats.org/officeDocument/2006/relationships/slide" Target="/ppt/slides/slide13.xml" Id="R525fe8b01a4e44c8" /><Relationship Type="http://schemas.openxmlformats.org/officeDocument/2006/relationships/slide" Target="/ppt/slides/slide14.xml" Id="R46d223800936436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ea5b518d10742e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Nigeria Delivery">
      <a:dk1>
        <a:srgbClr val="032B1C"/>
      </a:dk1>
      <a:lt1>
        <a:srgbClr val="FFFFFF"/>
      </a:lt1>
      <a:dk2>
        <a:srgbClr val="06452F"/>
      </a:dk2>
      <a:lt2>
        <a:srgbClr val="DCEFE5"/>
      </a:lt2>
      <a:accent1>
        <a:srgbClr val="008751"/>
      </a:accent1>
      <a:accent2>
        <a:srgbClr val="D6A321"/>
      </a:accent2>
      <a:accent3>
        <a:srgbClr val="A95432"/>
      </a:accent3>
      <a:accent4>
        <a:srgbClr val="06452F"/>
      </a:accent4>
      <a:accent5>
        <a:srgbClr val="DCEFE5"/>
      </a:accent5>
      <a:accent6>
        <a:srgbClr val="F6E8B1"/>
      </a:accent6>
      <a:hlink>
        <a:srgbClr val="008751"/>
      </a:hlink>
      <a:folHlink>
        <a:srgbClr val="A95432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Nigeria Deliver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57b75d72784eb7" /><Relationship Type="http://schemas.openxmlformats.org/officeDocument/2006/relationships/notesMaster" Target="/ppt/notesMasters/notesMaster1.xml" Id="Re6a65eb5b2b9445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b3d4c8a07043f6" /><Relationship Type="http://schemas.openxmlformats.org/officeDocument/2006/relationships/notesMaster" Target="/ppt/notesMasters/notesMaster1.xml" Id="R6745757d109240a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4a752e63a0143a8" /><Relationship Type="http://schemas.openxmlformats.org/officeDocument/2006/relationships/notesMaster" Target="/ppt/notesMasters/notesMaster1.xml" Id="R25c58916828749e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6f433632a9f42cf" /><Relationship Type="http://schemas.openxmlformats.org/officeDocument/2006/relationships/notesMaster" Target="/ppt/notesMasters/notesMaster1.xml" Id="Rea900f3a56ce426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d7be9ce7496440c" /><Relationship Type="http://schemas.openxmlformats.org/officeDocument/2006/relationships/notesMaster" Target="/ppt/notesMasters/notesMaster1.xml" Id="Re2a905438e364ce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314adef1e904d34" /><Relationship Type="http://schemas.openxmlformats.org/officeDocument/2006/relationships/notesMaster" Target="/ppt/notesMasters/notesMaster1.xml" Id="Rb638764fa9c347b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f9b357e925840e4" /><Relationship Type="http://schemas.openxmlformats.org/officeDocument/2006/relationships/notesMaster" Target="/ppt/notesMasters/notesMaster1.xml" Id="R4b7ecb7a26b4425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f9f89398f534894" /><Relationship Type="http://schemas.openxmlformats.org/officeDocument/2006/relationships/notesMaster" Target="/ppt/notesMasters/notesMaster1.xml" Id="R23d92f00c17d43a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e4ee37f5a6e4bf9" /><Relationship Type="http://schemas.openxmlformats.org/officeDocument/2006/relationships/notesMaster" Target="/ppt/notesMasters/notesMaster1.xml" Id="R3b304cf2ed5c425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b9039e31d2e44d9" /><Relationship Type="http://schemas.openxmlformats.org/officeDocument/2006/relationships/notesMaster" Target="/ppt/notesMasters/notesMaster1.xml" Id="Reffcdf53fefd430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3fd99fe309a48c9" /><Relationship Type="http://schemas.openxmlformats.org/officeDocument/2006/relationships/notesMaster" Target="/ppt/notesMasters/notesMaster1.xml" Id="R59d7fe90852b49d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a95f19624a54160" /><Relationship Type="http://schemas.openxmlformats.org/officeDocument/2006/relationships/notesMaster" Target="/ppt/notesMasters/notesMaster1.xml" Id="R75362f58172740a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d58da91c2ad41ab" /><Relationship Type="http://schemas.openxmlformats.org/officeDocument/2006/relationships/notesMaster" Target="/ppt/notesMasters/notesMaster1.xml" Id="R0fb9fb3d522a467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8c28fae416544ca" /><Relationship Type="http://schemas.openxmlformats.org/officeDocument/2006/relationships/notesMaster" Target="/ppt/notesMasters/notesMaster1.xml" Id="R93e2abee084a413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operating challenge: credible local priorities and capable market actors often remain disconnected.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Position the market route as a first-class origin with the same integrity controls.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- Illustrative entrepreneur scenario created for this presentation; no live pilot metrics.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that role clarity and development support are operating controls, not documentation added after launch.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Show how role guidance and the AI coach make a sophisticated operating model usable on mobile.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partners to support reusable operating capacity while preserving transparent routes into specific projects and opportunities.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which layer the partner wants to strengthen: shared platform, activation capacity, trust infrastructure or market depth.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fragmentation as an operating problem rather than a lack-of-ideas problem.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that the integrated model protects both legitimate origins while sharing identity, trust and fulfilment controls.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nationwide technical availability from active programme readiness.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Point out that offline listening can be documented first, preserving provenance and local contribution.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- Illustrative scenario created for this presentation; no live pilot metrics.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Emphasise that the platform documents both local contribution and the external gap.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- Illustrative scenario created for this presentation; no live pilot metrics.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requirements as acceptance-ready market positions, not generic wish lists.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that fit is evidence-informed and consent-based, not a public leaderboard.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Community Activation &amp; Market Orchestration Platform, live application capture, 14 Aug 2026.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- Illustrative matching scores created for this presentation; no live pilot metrics.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Trust is managed as evidence in context, not as a social rating.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"The Programme – Architecture Infographic", internal programme architecture supplied by Euchreston.</a:t>
            </a:r>
          </a:p>
          <a:p xmlns:a="http://schemas.openxmlformats.org/drawingml/2006/main">
            <a:r>
              <a:t>- "Executive Summary 1 – Roles and Development Proposition", internal programme documentation supplied by Euchreston.</a:t>
            </a:r>
          </a:p>
          <a:p xmlns:a="http://schemas.openxmlformats.org/drawingml/2006/main">
            <a:r>
              <a:t>- "Executive Summary 2 – Organization and Operational Proposition", internal programme documentation supplied by Euchreston.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db1006c504fc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20ab94a6254aee" /><Relationship Type="http://schemas.openxmlformats.org/officeDocument/2006/relationships/slideLayout" Target="/ppt/slideLayouts/slideLayout1.xml" Id="R3eac8bc1285243f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c8bc1285243f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Nigeria Delivery">
      <a:dk1>
        <a:srgbClr val="032B1C"/>
      </a:dk1>
      <a:lt1>
        <a:srgbClr val="FFFFFF"/>
      </a:lt1>
      <a:dk2>
        <a:srgbClr val="06452F"/>
      </a:dk2>
      <a:lt2>
        <a:srgbClr val="DCEFE5"/>
      </a:lt2>
      <a:accent1>
        <a:srgbClr val="008751"/>
      </a:accent1>
      <a:accent2>
        <a:srgbClr val="D6A321"/>
      </a:accent2>
      <a:accent3>
        <a:srgbClr val="A95432"/>
      </a:accent3>
      <a:accent4>
        <a:srgbClr val="06452F"/>
      </a:accent4>
      <a:accent5>
        <a:srgbClr val="DCEFE5"/>
      </a:accent5>
      <a:accent6>
        <a:srgbClr val="F6E8B1"/>
      </a:accent6>
      <a:hlink>
        <a:srgbClr val="008751"/>
      </a:hlink>
      <a:folHlink>
        <a:srgbClr val="A95432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Nigeria Deliver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f885051e74cb6" /><Relationship Type="http://schemas.openxmlformats.org/officeDocument/2006/relationships/image" Target="/ppt/media/image.png" Id="R4369878652454a1d" /><Relationship Type="http://schemas.openxmlformats.org/officeDocument/2006/relationships/notesSlide" Target="/ppt/notesSlides/notesSlide1.xml" Id="R47bd151cd10a446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530c058744f6" /><Relationship Type="http://schemas.openxmlformats.org/officeDocument/2006/relationships/image" Target="/ppt/media/image6.png" Id="R4162218a39b8476b" /><Relationship Type="http://schemas.openxmlformats.org/officeDocument/2006/relationships/notesSlide" Target="/ppt/notesSlides/notesSlide10.xml" Id="R858ee404f6ec402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896a1e444c21" /><Relationship Type="http://schemas.openxmlformats.org/officeDocument/2006/relationships/image" Target="/ppt/media/image7.png" Id="Raa647470e73c4415" /><Relationship Type="http://schemas.openxmlformats.org/officeDocument/2006/relationships/notesSlide" Target="/ppt/notesSlides/notesSlide11.xml" Id="R5ba5cc36293a405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24030bfd4af5" /><Relationship Type="http://schemas.openxmlformats.org/officeDocument/2006/relationships/image" Target="/ppt/media/image.jpeg" Id="R466375852eac4cba" /><Relationship Type="http://schemas.openxmlformats.org/officeDocument/2006/relationships/image" Target="/ppt/media/image2.jpeg" Id="R0793011bcef54fc2" /><Relationship Type="http://schemas.openxmlformats.org/officeDocument/2006/relationships/image" Target="/ppt/media/image3.jpeg" Id="R8e8a1144e2bb4321" /><Relationship Type="http://schemas.openxmlformats.org/officeDocument/2006/relationships/notesSlide" Target="/ppt/notesSlides/notesSlide12.xml" Id="R489c23c7277e4c9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61a7e2764bb7" /><Relationship Type="http://schemas.openxmlformats.org/officeDocument/2006/relationships/notesSlide" Target="/ppt/notesSlides/notesSlide13.xml" Id="R165d801515f44a3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e7fa12444480" /><Relationship Type="http://schemas.openxmlformats.org/officeDocument/2006/relationships/notesSlide" Target="/ppt/notesSlides/notesSlide14.xml" Id="Rc166b7b5e84e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9543608941fc" /><Relationship Type="http://schemas.openxmlformats.org/officeDocument/2006/relationships/notesSlide" Target="/ppt/notesSlides/notesSlide2.xml" Id="R2a712d79fb3b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a48ea48154deb" /><Relationship Type="http://schemas.openxmlformats.org/officeDocument/2006/relationships/notesSlide" Target="/ppt/notesSlides/notesSlide3.xml" Id="R3f3ea466526d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48493c59a49e4" /><Relationship Type="http://schemas.openxmlformats.org/officeDocument/2006/relationships/image" Target="/ppt/media/image2.png" Id="Rdd2eb83541b1476d" /><Relationship Type="http://schemas.openxmlformats.org/officeDocument/2006/relationships/notesSlide" Target="/ppt/notesSlides/notesSlide4.xml" Id="R40d0295080e2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6bf86ae043a7" /><Relationship Type="http://schemas.openxmlformats.org/officeDocument/2006/relationships/image" Target="/ppt/media/image3.png" Id="R054c128d96af4039" /><Relationship Type="http://schemas.openxmlformats.org/officeDocument/2006/relationships/notesSlide" Target="/ppt/notesSlides/notesSlide5.xml" Id="R6f4cefcba777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8f0707681435e" /><Relationship Type="http://schemas.openxmlformats.org/officeDocument/2006/relationships/image" Target="/ppt/media/image4.png" Id="R56625fa6d8244e34" /><Relationship Type="http://schemas.openxmlformats.org/officeDocument/2006/relationships/notesSlide" Target="/ppt/notesSlides/notesSlide6.xml" Id="R255b35008254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57c5dac224d87" /><Relationship Type="http://schemas.openxmlformats.org/officeDocument/2006/relationships/notesSlide" Target="/ppt/notesSlides/notesSlide7.xml" Id="R78ad0034cfd649a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90abd0f14352" /><Relationship Type="http://schemas.openxmlformats.org/officeDocument/2006/relationships/image" Target="/ppt/media/image5.png" Id="Rcdcc82c69a174d5e" /><Relationship Type="http://schemas.openxmlformats.org/officeDocument/2006/relationships/notesSlide" Target="/ppt/notesSlides/notesSlide8.xml" Id="R543030dc276e42a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5c8079b5c4054" /><Relationship Type="http://schemas.openxmlformats.org/officeDocument/2006/relationships/notesSlide" Target="/ppt/notesSlides/notesSlide9.xml" Id="R697ae7d193954ef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32B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E21242-F713-4731-8A15-87CCB6303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32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69878652454a1d"/>
          <a:srcRect xmlns:a="http://schemas.openxmlformats.org/drawingml/2006/main" l="20508" t="0" r="205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953250" y="628650"/>
            <a:ext cx="5143500" cy="5619750"/>
          </a:xfrm>
          <a:prstGeom xmlns:a="http://schemas.openxmlformats.org/drawingml/2006/main" prst="roundRect">
            <a:avLst>
              <a:gd name="adj" fmla="val 5185"/>
            </a:avLst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949F37-5538-4028-A6B5-896D28C66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0"/>
            <a:ext cx="29527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32B1C"/>
              </a:gs>
              <a:gs pos="100000">
                <a:srgbClr val="032B1C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424593-0018-442F-86E3-606AA07CD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858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VISUAL PLATFORM SHOWCASE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FAE15E-D83A-4351-9324-7978F0ED5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19125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2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Community priorities.</a:t>
            </a:r>
          </a:p>
          <a:p xmlns:a="http://schemas.openxmlformats.org/drawingml/2006/main">
            <a:pPr algn="l">
              <a:defRPr sz="420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2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Coordinated delivery.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4493E1-FECE-4DD6-8C3A-44B8029EE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5429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4DD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D7E4DD"/>
                </a:solidFill>
                <a:latin typeface="Arial"/>
                <a:ea typeface="Arial"/>
                <a:cs typeface="Arial"/>
              </a:rPr>
              <a:t>One national operating platform for community activation, credible enterprise and evidence-led market orchestration.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32EA01-B61D-4D24-B18E-BBE3064EE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4857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047012-FAA9-4B42-BFE6-B063886F6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CSR &amp; PHILANTHROPIC PARTNER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4A4472-D77A-47CC-B495-B32BB2936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Illustrative walkthrough · August 2026</a:t>
            </a:r>
          </a:p>
        </p:txBody>
      </p:sp>
    </p:spTree>
    <p:extLst>
      <p:ext uri="{BB962C8B-B14F-4D97-AF65-F5344CB8AC3E}">
        <p14:creationId xmlns:p14="http://schemas.microsoft.com/office/powerpoint/2010/main" val="6278746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5B5BC2-BDF6-4CC9-9789-3552F575E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567D0A-1452-4654-97BA-98243D0FF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A513FA-7EF8-4AF4-B50C-A261B29F7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5E46FE-8AC2-4D24-84DC-EF45F0AB2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MARKET JOURNEY · ENTREPRENEUR-LED ORIGIN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5FEFCE-46DD-4479-852B-75BB90561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A credible proposition can seek support without pretending to be a community need.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62218a39b8476b"/>
          <a:stretch xmlns:a="http://schemas.openxmlformats.org/drawingml/2006/main"/>
        </p:blipFill>
        <p:spPr>
          <a:xfrm xmlns:a="http://schemas.openxmlformats.org/drawingml/2006/main">
            <a:off x="818493" y="1714500"/>
            <a:ext cx="6325914" cy="4076700"/>
          </a:xfrm>
          <a:prstGeom xmlns:a="http://schemas.openxmlformats.org/drawingml/2006/main" prst="roundRect">
            <a:avLst>
              <a:gd name="adj" fmla="val 4673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B1D6F9-2F3C-468C-A8A8-4EB4B6A96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714500"/>
            <a:ext cx="25527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6E8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C15104-17E2-4C15-BCBA-62E392C75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790700"/>
            <a:ext cx="2362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ILLUSTRATIVE PROPOSITION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3AAAF9-1D9E-4075-AFB8-EABE1DD3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247900"/>
            <a:ext cx="3524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588"/>
          </a:bodyPr>
          <a:lstStyle xmlns:a="http://schemas.openxmlformats.org/drawingml/2006/main"/>
          <a:p xmlns:a="http://schemas.openxmlformats.org/drawingml/2006/main">
            <a:pPr algn="l">
              <a:defRPr sz="25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Neighbourhood cold-chain service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817006-C939-4DC6-BFDC-00FD98C14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105150"/>
            <a:ext cx="333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An entrepreneur submits capability, operating model, evidence and the specific support sought.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BB7326-A8CC-49B1-A55E-24FC186FB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01955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13B657-6D15-40F9-9343-C537233F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1955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Screen identity + authority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1B5234-1479-4E8F-A81C-0FA915D70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448175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35F72D-41C0-4437-9F5A-228A627EC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448175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Assess proposition + safeguards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E3CACD-DF8E-41F1-868B-47944CCC6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8768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11B4543-2BD4-439A-88AA-2A4821163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87680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Match capital, capability or access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DD86CC-2047-4BF7-A787-DB99C64E0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305425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BA6735-4BC0-4AF0-8ECD-C099D5394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305425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Record commitment + performance evidence</a:t>
            </a:r>
          </a:p>
        </p:txBody>
      </p:sp>
    </p:spTree>
    <p:extLst>
      <p:ext uri="{BB962C8B-B14F-4D97-AF65-F5344CB8AC3E}">
        <p14:creationId xmlns:p14="http://schemas.microsoft.com/office/powerpoint/2010/main" val="117513109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CFEE6D-9DFE-406D-9F4A-C468301E6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998D36-837C-4F98-B047-E5635EAA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D4085A-8C0F-45E9-894E-954FD24E6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F5B81A-28F8-45C6-8CD7-A669D9539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PEOPLE MAKE THE MECHANISM REAL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B1C8C7-A26C-466A-BB3C-2D5DB6DEA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Every role knows the result, value, activity, capability and evidence expected.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647470e73c4415"/>
          <a:stretch xmlns:a="http://schemas.openxmlformats.org/drawingml/2006/main"/>
        </p:blipFill>
        <p:spPr>
          <a:xfrm xmlns:a="http://schemas.openxmlformats.org/drawingml/2006/main">
            <a:off x="4786313" y="1695450"/>
            <a:ext cx="6429375" cy="4143375"/>
          </a:xfrm>
          <a:prstGeom xmlns:a="http://schemas.openxmlformats.org/drawingml/2006/main" prst="roundRect">
            <a:avLst>
              <a:gd name="adj" fmla="val 4598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662332-0C4E-438A-9881-6841D766C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0975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00875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008751"/>
                </a:solidFill>
                <a:latin typeface="Georgia"/>
                <a:ea typeface="Georgia"/>
                <a:cs typeface="Georgia"/>
              </a:rPr>
              <a:t>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231132-C64E-4FE5-AFBC-9BDE1B323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09750"/>
            <a:ext cx="2095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Results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886F5E-375C-4D39-A9B1-ADD52B399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85975"/>
            <a:ext cx="2428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What must change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A51F4E-3B7B-4697-B31D-504BE0AC4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5270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rPr>
              <a:t>V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BE07C9-849E-4F8C-BCF0-4473DDEB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2095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Value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661E5E-E1C1-4330-BF00-DD459CFA8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28925"/>
            <a:ext cx="2428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Why the role matters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839708-9DB1-4B57-9602-AE194A849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9565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rPr>
              <a:t>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4B71B3-A85C-4166-A186-C9AB61C22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95650"/>
            <a:ext cx="2095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Activities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E1BDC0-AF30-47F3-BE20-57173B340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71875"/>
            <a:ext cx="2428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Decisions and actions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F75D32-C667-4A21-884F-265E006A3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3860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rPr>
              <a:t>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722E7A-65AB-4DD8-8A58-ACF7D9D16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38600"/>
            <a:ext cx="2095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Capabilities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9FB69E-58A9-4271-B2EF-8E00E5879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14825"/>
            <a:ext cx="2428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Knowledge · skill · will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0F6343-183B-4A89-8990-5B267329D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81550"/>
            <a:ext cx="457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rPr>
              <a:t>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681486-AC18-4987-8B49-5F4B7E077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781550"/>
            <a:ext cx="2095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Evaluation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FEDC1E9-047E-4C5A-AA10-D5AAE7612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057775"/>
            <a:ext cx="2428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Reflect and improve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004EDF-6FC4-4565-B2AA-7D35DFA1F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388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86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Community, market, provider, sponsor and assurance identities are covered—including where one person holds more than one identity.</a:t>
            </a:r>
          </a:p>
        </p:txBody>
      </p:sp>
    </p:spTree>
    <p:extLst>
      <p:ext uri="{BB962C8B-B14F-4D97-AF65-F5344CB8AC3E}">
        <p14:creationId xmlns:p14="http://schemas.microsoft.com/office/powerpoint/2010/main" val="14330176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32B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17020F-8047-4BC2-A748-98DD2744B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35F2FA-9DF7-461A-9974-C6DEDF63E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719D9D-DF9E-4B68-AAA4-6E3E1C5B6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B8E614-1646-4CB6-B295-ED8EC9718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DESIGNED FOR THE FIELD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4BE882-4108-45BF-9997-053F03E82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5429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588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Mobile-first guidance makes the operating model usable in the field.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24B638-FF47-4DB8-9A2B-FAE7FFB7D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33600"/>
            <a:ext cx="5143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Responsive workspaces, role-specific guidance and an in-field AI coach reduce the distance between a policy and the next correct action.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6375852eac4cba"/>
          <a:srcRect xmlns:a="http://schemas.openxmlformats.org/drawingml/2006/main" l="12659" t="0" r="126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1000125"/>
            <a:ext cx="1676400" cy="4857750"/>
          </a:xfrm>
          <a:prstGeom xmlns:a="http://schemas.openxmlformats.org/drawingml/2006/main" prst="roundRect">
            <a:avLst>
              <a:gd name="adj" fmla="val 12500"/>
            </a:avLst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93011bcef54fc2"/>
          <a:srcRect xmlns:a="http://schemas.openxmlformats.org/drawingml/2006/main" l="14337" t="0" r="143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82000" y="781050"/>
            <a:ext cx="1676400" cy="5086350"/>
          </a:xfrm>
          <a:prstGeom xmlns:a="http://schemas.openxmlformats.org/drawingml/2006/main" prst="roundRect">
            <a:avLst>
              <a:gd name="adj" fmla="val 12500"/>
            </a:avLst>
          </a:prstGeom>
        </p:spPr>
      </p:pic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8a1144e2bb4321"/>
          <a:srcRect xmlns:a="http://schemas.openxmlformats.org/drawingml/2006/main" l="12659" t="0" r="126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096500" y="1000125"/>
            <a:ext cx="1676400" cy="4857750"/>
          </a:xfrm>
          <a:prstGeom xmlns:a="http://schemas.openxmlformats.org/drawingml/2006/main" prst="roundRect">
            <a:avLst>
              <a:gd name="adj" fmla="val 12500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7ECB03-76F1-496A-B182-54B292DF4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956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PAGE-SPECIFIC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20D986-88B9-4446-8F48-F94F9D00D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38550"/>
            <a:ext cx="4572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1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Ask what a field means or how to complete it.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4C3D40-5DB6-4CE5-93A9-4E79CDB5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672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ROLE-AWARE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193166-9F04-4DF7-8B64-4B3B27770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10150"/>
            <a:ext cx="476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The coach links guidance to the user’s role, current page and programme controls.</a:t>
            </a:r>
          </a:p>
        </p:txBody>
      </p:sp>
    </p:spTree>
    <p:extLst>
      <p:ext uri="{BB962C8B-B14F-4D97-AF65-F5344CB8AC3E}">
        <p14:creationId xmlns:p14="http://schemas.microsoft.com/office/powerpoint/2010/main" val="141980839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BE0924-7005-400D-8860-8DB96D543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41E5BC-548C-4F9E-905D-3BB0BB54D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8E212E-0D91-43C2-B23B-FAA4A41ED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7478D2-3ABF-440D-A439-5B438ADE4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WHERE STRATEGIC SUPPORT CREATES LEVERAGE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C73873-1BC8-4390-A899-BB4784C5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Back the operating infrastructure—not only the next visible project.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9D8C73-508E-4388-A00D-B4EA0857D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52600"/>
            <a:ext cx="838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CSR and philanthropic partners can strengthen the capacity that many communities, entrepreneurs and projects will reuse.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70622F-FF34-41D8-A868-996C6CEA8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527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PLATFORM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9FE472-4C5C-45F9-A1CF-438A56549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86125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Shared infrastructure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99C11B-D176-4FFB-B6D9-CDF082442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24275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Identity, workflows, evidence, field access and national coordination.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3A8D43-38F6-433E-B886-05435339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9527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ACTIVATION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678FD4-7806-421B-88B3-0D990BF01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86125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Local operating cells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58E525-6166-4569-87C7-373A2CBFE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724275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Roles, onboarding, safeguarding and the rhythm that makes a geography active.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8D7694-E173-4289-AF95-1276FA97D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TRUST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58F5DF-AC3E-4874-814D-4AB9690AA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14875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Independent assurance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8D2825-233F-4E6C-9A07-C82027092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53025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Verification, consent, dispute, remediation and accountable learning.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1C8FFF-6749-4480-8C0C-87C11DC5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3815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MARKET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1521E0-0DDA-41B5-BB22-EA72513CA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714875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Ecosystem depth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31BE09-E497-46A4-A7F3-54E6D39A9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153025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Credible entrepreneurs, providers, sponsors, institutions and appropriate capital.</a:t>
            </a:r>
          </a:p>
        </p:txBody>
      </p:sp>
    </p:spTree>
    <p:extLst>
      <p:ext uri="{BB962C8B-B14F-4D97-AF65-F5344CB8AC3E}">
        <p14:creationId xmlns:p14="http://schemas.microsoft.com/office/powerpoint/2010/main" val="202737329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32B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ADA4F0-AF28-4B3B-8887-3319455CA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30800C-3801-4620-9DBC-69299092C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858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A SHARED SYSTEM FOR LOCALLY LED ACTION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15154E-38A1-4043-A22E-4334DD65D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71525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318"/>
          </a:bodyPr>
          <a:lstStyle xmlns:a="http://schemas.openxmlformats.org/drawingml/2006/main"/>
          <a:p xmlns:a="http://schemas.openxmlformats.org/drawingml/2006/main">
            <a:pPr algn="l">
              <a:defRPr sz="480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8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See the mechanism.</a:t>
            </a:r>
          </a:p>
          <a:p xmlns:a="http://schemas.openxmlformats.org/drawingml/2006/main">
            <a:pPr algn="l">
              <a:defRPr sz="480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8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Then choose where to strengthen it.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17B383-1F9D-4066-BDF1-B30307CC0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666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C5D6C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C5D6CD"/>
                </a:solidFill>
                <a:latin typeface="Arial"/>
                <a:ea typeface="Arial"/>
                <a:cs typeface="Arial"/>
              </a:rPr>
              <a:t>Explore the no-sign-in showcase, review the pilot operating manual and discuss a strategic partnership route.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BB6DCE-C041-44FC-B07A-9191EE8D7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5905500" cy="74295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FFF">
              <a:alpha val="6275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FEE15F-734E-4E48-8ADC-E99BD6B8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991100"/>
            <a:ext cx="542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community-activation-platform.vercel.app/showcase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699247-033E-4E1D-A337-36A798479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657350"/>
            <a:ext cx="2000250" cy="2000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D016F7-2946-4EE3-B7C3-24A7EAD9A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114550"/>
            <a:ext cx="1162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LOCAL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119961-1923-47EF-B9C6-88C95B976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486025"/>
            <a:ext cx="800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949"/>
          </a:bodyPr>
          <a:lstStyle xmlns:a="http://schemas.openxmlformats.org/drawingml/2006/main"/>
          <a:p xmlns:a="http://schemas.openxmlformats.org/drawingml/2006/main">
            <a:pPr algn="ctr">
              <a:defRPr sz="3900" b="0" i="0">
                <a:solidFill>
                  <a:srgbClr val="D6A321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D6A321"/>
                </a:solidFill>
                <a:latin typeface="Georgia"/>
                <a:ea typeface="Georgia"/>
                <a:cs typeface="Georgia"/>
              </a:rPr>
              <a:t>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8ECA0D-ACA6-4F0A-A901-BEC5DCDEB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133725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MARKET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4F0A26-3116-42EC-988B-061FE19E7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5EC837-96DB-4B7D-8623-5091B2C13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5634263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BD149A-5AC1-4FA8-A5A3-AD60DF9E6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C8E44E-F5D6-42A6-AFCE-68994DE2E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5E4C96-9BFF-4425-8DD9-D25BC8028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ABFE7C-767F-4936-A2D2-FB49BCBF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WHY THE PLATFORM EXISTS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D84073-849D-40A2-9BDF-1CF923CB8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Good intent is abundant. Connected operating evidence is not.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8A6087-1045-44D3-ACC3-57C89C986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52600"/>
            <a:ext cx="6953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Needs, local contribution, projects, providers, sponsorship and investment often live in separate records—making coordination hard and trust fragile.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323258-A883-4DA5-9550-5EED12AF5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194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PRIORITY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B0DF19-B669-4CE5-A8C7-72B634713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238500"/>
            <a:ext cx="3524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What matters here?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685AE5-EF84-4DA5-A5AD-6E17E0148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05225"/>
            <a:ext cx="609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437CF9-D60D-43CF-9933-D288E8702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767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CAPABILITY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0EBB02-C3B5-4515-90CA-141E14BF7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095750"/>
            <a:ext cx="3524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Who can credibly act?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AE6D59-6774-40C3-B479-2B93A1989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62475"/>
            <a:ext cx="609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94A440-4D35-4D5C-8E58-17BC29358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339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ACCOUNTABILITY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55083C-155F-45BD-B832-781FEFB79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953000"/>
            <a:ext cx="3524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What was agreed and delivered?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46A457-0D60-4C60-882E-219DE82E3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19725"/>
            <a:ext cx="609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76D031-3D96-494A-B512-F8EA75715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905000"/>
            <a:ext cx="3714750" cy="3857625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032B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30EFDE-483D-42A4-9190-17BCFB787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241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The integration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6DB735-B080-4855-BD9F-230C2C56F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38450"/>
            <a:ext cx="28575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938"/>
          </a:bodyPr>
          <a:lstStyle xmlns:a="http://schemas.openxmlformats.org/drawingml/2006/main"/>
          <a:p xmlns:a="http://schemas.openxmlformats.org/drawingml/2006/main">
            <a:pPr algn="l">
              <a:defRPr sz="240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40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Make the line from a local signal to an accepted outcome visible—and govern every hand-off in between.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46F008-88AB-4644-89FF-96C860BC4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991100"/>
            <a:ext cx="2809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AFC4B9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AFC4B9"/>
                </a:solidFill>
                <a:latin typeface="Arial"/>
                <a:ea typeface="Arial"/>
                <a:cs typeface="Arial"/>
              </a:rPr>
              <a:t>The platform is not a project directory. It is an operating mechanism.</a:t>
            </a:r>
          </a:p>
        </p:txBody>
      </p:sp>
    </p:spTree>
    <p:extLst>
      <p:ext uri="{BB962C8B-B14F-4D97-AF65-F5344CB8AC3E}">
        <p14:creationId xmlns:p14="http://schemas.microsoft.com/office/powerpoint/2010/main" val="16673026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C7F0EC-FF39-437B-B183-FD25293B0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CBC57C-3D4F-4463-871B-B95B5B49A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5C0B8A-AD3A-4925-BE9D-F5956FAD3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B0EFCC-7F94-4D3F-9AE1-16B707303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ONE PLATFORM · TWO LEGITIMATE ORIGINS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C73EBF-7351-495D-924E-1EFC60460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Community demand and market initiative enter differently—then share the same trust spine.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6F02CA-FBF3-4033-93C5-07E94B015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5260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A priority may originate in a place. A proposition may originate with an entrepreneur. Neither route is forced to pretend it is the other.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7C6DCC-AC18-4A41-95B0-8B4FB7D4B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762375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A32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68803C-7B40-4E91-831F-527EED6A6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762375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6A32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7B40C2-9DFF-4139-B78D-2CB2953CE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14850"/>
            <a:ext cx="0" cy="70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0875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7A1CB8-BC76-4F60-95CB-73DE5DF24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2952750" cy="1600200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FFFEF9"/>
          </a:solidFill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9A5965-7377-447B-B053-4CB5D61D1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238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COMMUNITY ORIGIN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B51FCC-2EFC-49C4-BF05-F9E5C70F0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6385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10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A priority in a place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08DE72-3B25-410E-9D46-0B1D77D97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148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Evidence · affected population · local contribution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46145E-3D25-424F-8DF0-323B9E78B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952750"/>
            <a:ext cx="2952750" cy="1600200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FFFEF9"/>
          </a:solidFill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D4DC95-0830-4B74-9030-CF774A3FF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2385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MARKET ORIGIN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FB43F8-4A5E-4395-A4BB-3AB776CE1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6385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55"/>
          </a:bodyPr>
          <a:lstStyle xmlns:a="http://schemas.openxmlformats.org/drawingml/2006/main"/>
          <a:p xmlns:a="http://schemas.openxmlformats.org/drawingml/2006/main">
            <a:pPr algn="l">
              <a:defRPr sz="210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10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A proposition to test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6E23CD-E48C-4B68-B682-6ABA05DF2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1148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Capability · model · capital or support sought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C9ECC5-B4A5-429F-9CD0-E3FE23CB0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762250"/>
            <a:ext cx="3276600" cy="1952625"/>
          </a:xfrm>
          <a:prstGeom xmlns:a="http://schemas.openxmlformats.org/drawingml/2006/main" prst="roundRect">
            <a:avLst>
              <a:gd name="adj" fmla="val 13659"/>
            </a:avLst>
          </a:prstGeom>
          <a:solidFill xmlns:a="http://schemas.openxmlformats.org/drawingml/2006/main">
            <a:srgbClr val="032B1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F69F1F2-DFFF-4695-B2AF-B6CAC684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1051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SHARED OPERATING CORE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0B6604-FE1A-491E-8ADA-568309D0F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552825"/>
            <a:ext cx="2286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535"/>
          </a:bodyPr>
          <a:lstStyle xmlns:a="http://schemas.openxmlformats.org/drawingml/2006/main"/>
          <a:p xmlns:a="http://schemas.openxmlformats.org/drawingml/2006/main">
            <a:pPr algn="ctr">
              <a:defRPr sz="2025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Identity · projects</a:t>
            </a:r>
          </a:p>
          <a:p xmlns:a="http://schemas.openxmlformats.org/drawingml/2006/main">
            <a:pPr algn="ctr">
              <a:defRPr sz="2025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matching · commitments</a:t>
            </a:r>
          </a:p>
          <a:p xmlns:a="http://schemas.openxmlformats.org/drawingml/2006/main">
            <a:pPr algn="ctr">
              <a:defRPr sz="2025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025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evidence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1F4ECE-7242-4923-9416-3B287F48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219700"/>
            <a:ext cx="2628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F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F8588B-5E18-438D-A988-E2151196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5295900"/>
            <a:ext cx="2438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06452F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06452F"/>
                </a:solidFill>
                <a:latin typeface="Arial"/>
                <a:ea typeface="Arial"/>
                <a:cs typeface="Arial"/>
              </a:rPr>
              <a:t>OUTCOME + LEARNING</a:t>
            </a:r>
          </a:p>
        </p:txBody>
      </p:sp>
    </p:spTree>
    <p:extLst>
      <p:ext uri="{BB962C8B-B14F-4D97-AF65-F5344CB8AC3E}">
        <p14:creationId xmlns:p14="http://schemas.microsoft.com/office/powerpoint/2010/main" val="198779888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A3F154-F225-471F-905B-3D964A9DF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5643EC-0C5D-4192-B192-979557342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D94CC8-D35A-4BB1-B1BE-73938ADB0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3ECEA3-8971-45DD-9D01-6754F27D1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NATIONAL FRAME · LOCAL ACTIVATION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CAA026-6CCA-45E0-85AB-A2072C758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The whole country is possible. Activation is earned place by place.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2eb83541b1476d"/>
          <a:stretch xmlns:a="http://schemas.openxmlformats.org/drawingml/2006/main"/>
        </p:blipFill>
        <p:spPr>
          <a:xfrm xmlns:a="http://schemas.openxmlformats.org/drawingml/2006/main">
            <a:off x="989286" y="1695450"/>
            <a:ext cx="6651078" cy="4286250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D9AF37-F377-4D01-AF47-2F7D489FA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952625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NATIONWIDE-CAPABLE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CD0BEF-FC58-4FED-A2E3-A4BC10E85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324100"/>
            <a:ext cx="2857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Every LGA can join the mechanism.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FA47D0-579A-448B-8DB0-2E552888F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429000"/>
            <a:ext cx="276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4FA7CA-3AEE-488C-93C6-656A7CA2E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7338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LOCALLY ACTIVATED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35EDBD-DF4B-4CEB-8EF8-ADEDA23A3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11480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A place becomes active when local roles, safeguards, evidence and an operating rhythm are ready—not merely because it exists in the national hierarchy.</a:t>
            </a:r>
          </a:p>
        </p:txBody>
      </p:sp>
    </p:spTree>
    <p:extLst>
      <p:ext uri="{BB962C8B-B14F-4D97-AF65-F5344CB8AC3E}">
        <p14:creationId xmlns:p14="http://schemas.microsoft.com/office/powerpoint/2010/main" val="160984693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DFA35A-F928-4219-A015-BB2C2FB8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DA42CC-51B5-432F-99DD-D76746E58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BA3F54-4555-41D4-9980-D6E2E3F9D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415A78-E2E5-45F1-9AD7-DBDDD5577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COMMUNITY JOURNEY · LISTEN AND VALIDATE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0ED576-F7AA-470E-BDD9-5DA3FB82A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The record begins with what people observed—not a pre-written solution.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4c128d96af4039"/>
          <a:stretch xmlns:a="http://schemas.openxmlformats.org/drawingml/2006/main"/>
        </p:blipFill>
        <p:spPr>
          <a:xfrm xmlns:a="http://schemas.openxmlformats.org/drawingml/2006/main">
            <a:off x="935913" y="1714500"/>
            <a:ext cx="6281573" cy="4048125"/>
          </a:xfrm>
          <a:prstGeom xmlns:a="http://schemas.openxmlformats.org/drawingml/2006/main" prst="roundRect">
            <a:avLst>
              <a:gd name="adj" fmla="val 4706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EEE0FD-06D3-45EE-9C00-B206EF7AE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695450"/>
            <a:ext cx="22860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3DED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05D7C6-E4AD-4A97-B8B4-02601988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7716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ILLUSTRATIVE RECORD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C5E8F1-BFA7-460D-89DA-0167544E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209800"/>
            <a:ext cx="32004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30"/>
          </a:bodyPr>
          <a:lstStyle xmlns:a="http://schemas.openxmlformats.org/drawingml/2006/main"/>
          <a:p xmlns:a="http://schemas.openxmlformats.org/drawingml/2006/main">
            <a:pPr algn="l">
              <a:defRPr sz="2325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325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Young adults need an accessible place for practical digital and enterprise sessions.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A9D9ED-EC99-4635-B10D-3A33132FF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76675"/>
            <a:ext cx="17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BCAAF1-E70D-40A2-A668-820A2FA06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876675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Origin: ward listening session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1610D6-5012-4F7E-B5F0-A39767562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238625"/>
            <a:ext cx="17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07FCC8-69F0-423A-844B-0850356DB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238625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Evidence: 36 participants · 3 groups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4EB8CC-478F-428B-B1F3-4378D14D3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600575"/>
            <a:ext cx="17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00875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08751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5CE7B9-3E67-4C8F-AD7B-3F3944F61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600575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Status: validated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D6E18D-95E4-42D7-B497-302912652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962525"/>
            <a:ext cx="17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CD82B1-7488-4DAA-87B2-D33A2E092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962525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Local offer: venue + volunteer time</a:t>
            </a:r>
          </a:p>
        </p:txBody>
      </p:sp>
    </p:spTree>
    <p:extLst>
      <p:ext uri="{BB962C8B-B14F-4D97-AF65-F5344CB8AC3E}">
        <p14:creationId xmlns:p14="http://schemas.microsoft.com/office/powerpoint/2010/main" val="58295963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8CDDC9-68DA-41C6-BE18-C79231949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596310-7E35-4CA7-B283-7AB27BF74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F41B87-A368-42D6-B05A-B7BAE56E8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76329D-D83D-4CFB-8C48-ACC10BFA1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COMMUNITY JOURNEY · SHAPE A PROJECT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518467-1D48-4D9C-830A-5C40B31DD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Only the validated gap moves forward—and it remains traceable to the need.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08DB7B-F65E-4B2C-9A93-F156EED9F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0975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235"/>
          </a:bodyPr>
          <a:lstStyle xmlns:a="http://schemas.openxmlformats.org/drawingml/2006/main"/>
          <a:p xmlns:a="http://schemas.openxmlformats.org/drawingml/2006/main">
            <a:pPr algn="l">
              <a:defRPr sz="25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Ife Central Community Skills Lab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EAD515-E612-4589-8982-16AF16FC4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717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A governed project proposal with ownership, approvals and a complete delivery hypothesis.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122209-4A4A-4FA1-A020-F084DFA84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242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BA364F-B57D-42F1-B562-39BA89E09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242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Community contribution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69DECB-7A6F-4112-9B45-8195FCEC9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19525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Venue · mobilisation · volunteer facilitators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38DDC7-C755-48A1-9708-5C675B6AB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053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486A15-2379-40C5-BE96-3AD05602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053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Remaining gap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1C703A-D0EB-4B4A-8C32-7C562D4DF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00575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Devices · connectivity · specialist facilitation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3E05A2-65C3-40FC-8845-72557A5C1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863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2BEF5D-F793-4C53-B448-5D7B8B68E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863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Decision trace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AEAD54-0F95-497D-A316-2FE658227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81625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Need validation · project approval · named accountable lead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625fa6d8244e34"/>
          <a:stretch xmlns:a="http://schemas.openxmlformats.org/drawingml/2006/main"/>
        </p:blipFill>
        <p:spPr>
          <a:xfrm xmlns:a="http://schemas.openxmlformats.org/drawingml/2006/main">
            <a:off x="5147606" y="1790700"/>
            <a:ext cx="6325914" cy="4076700"/>
          </a:xfrm>
          <a:prstGeom xmlns:a="http://schemas.openxmlformats.org/drawingml/2006/main" prst="roundRect">
            <a:avLst>
              <a:gd name="adj" fmla="val 4673"/>
            </a:avLst>
          </a:prstGeom>
        </p:spPr>
      </p:pic>
    </p:spTree>
    <p:extLst>
      <p:ext uri="{BB962C8B-B14F-4D97-AF65-F5344CB8AC3E}">
        <p14:creationId xmlns:p14="http://schemas.microsoft.com/office/powerpoint/2010/main" val="109394111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32B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B3C08BC-F7E6-4804-9283-38A1BD72F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4E3CD0-C555-4016-84DE-E8D830DB2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4A1671-1747-48B4-88C9-267392D59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1D384C-9606-45C0-B4F7-A93D230F1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MARKET-FACING REQUIREMENTS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417611-A794-43A8-B61B-A6EF6F690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9906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precise requirement invites a credible response—not a vague appeal.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DD1FBA-21DC-4551-A919-4C1366EAA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52600"/>
            <a:ext cx="885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Each requirement states the outcome, quantity, timing, location, acceptance evidence and support type before matching begins.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269FCD-3012-4DF2-AA79-B3EC2CBBC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52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22A57B-FDF6-4012-95F7-32C450F20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527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12 refurbished laptops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C2B061-8298-4936-97F4-61E33C45E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9090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Equipment · delivery by 15 Oct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B8967A-94CF-4C3C-8FE0-5225360B6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48100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8471A0-108A-467C-BAAB-E76C2E28B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9527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EDEA80-D206-4616-A495-E3B6D25C1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9527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2 specialist facilitators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48AA14-FC66-4B35-A92F-7C14E2794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9090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Capability · 24 hours over 6 weeks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BC111A-DCBD-419C-83A3-7CF4D6715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848100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7A9AF5-F4BA-427B-8E3E-33325CA10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5D80BA-00E7-4B6C-916C-F6C994FD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8150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3-month connectivity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FA85FF-43D6-4AD4-B682-B3D6B481E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Service · minimum 50 Mbps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6E3CBE-FE30-4647-9ADC-33371790C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76850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8A1ECF-E899-48CA-AE13-257B964B3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381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334941-A700-492A-BD1F-299AE753A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38150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195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Independent safeguarding review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CC82A6-5224-4C9D-B46F-3E4875479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8196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Assurance · before participant intake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F1811C-BE53-46B2-A15E-6C0DCFEFC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276850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551782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1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2F6375-E3B4-452C-95D5-2C242D882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875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D01974-6BA7-418F-8027-6D6677510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7D8C84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7D8C84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671929-2FB8-44F0-AFCC-42598D173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833AF5-6669-4F30-B61F-FA1D774C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ORCHESTRATION · COMPARE BEFORE COMMITMENT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6E3E2E-4630-4483-8D09-9892A081D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8966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2382A"/>
                </a:solidFill>
                <a:latin typeface="Georgia"/>
                <a:ea typeface="Georgia"/>
                <a:cs typeface="Georgia"/>
              </a:rPr>
              <a:t>Matching is a decision process, not a directory search.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cc82c69a174d5e"/>
          <a:stretch xmlns:a="http://schemas.openxmlformats.org/drawingml/2006/main"/>
        </p:blipFill>
        <p:spPr>
          <a:xfrm xmlns:a="http://schemas.openxmlformats.org/drawingml/2006/main">
            <a:off x="957263" y="1695450"/>
            <a:ext cx="6429375" cy="4143375"/>
          </a:xfrm>
          <a:prstGeom xmlns:a="http://schemas.openxmlformats.org/drawingml/2006/main" prst="roundRect">
            <a:avLst>
              <a:gd name="adj" fmla="val 4598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484799-1860-477F-B3ED-FD3BA9BB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752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ILLUSTRATIVE FIT 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E8FB04-D51F-4727-B55C-A81636DC2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238375"/>
            <a:ext cx="8763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00875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008751"/>
                </a:solidFill>
                <a:latin typeface="Georgia"/>
                <a:ea typeface="Georgia"/>
                <a:cs typeface="Georgia"/>
              </a:rPr>
              <a:t>92%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528DF2-5DAE-49F5-9740-20E331277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2479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Capability provider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B92CD2-5AB2-4F7C-9A65-6FA7ADD85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812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3 relevant deliveries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95B6CA-EF1B-423F-A9F7-9B492E797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981325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0FACF2-16DB-4A01-BA69-B3D8C45A4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228975"/>
            <a:ext cx="8763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rPr>
              <a:t>88%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CBEFDE-D137-46E9-A570-9650B4D34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2385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Institutional partner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DBC442-8AD7-4844-927E-4E3E50FA3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5718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Authority confirmed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E99770-C1A5-4753-99C6-AE30D50F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971925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1E027B-9F51-4BA8-87C2-A06260D54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19575"/>
            <a:ext cx="8763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defRPr>
            </a:pPr>
            <a:r>
              <a:rPr sz="2250" b="0" i="0">
                <a:solidFill>
                  <a:srgbClr val="D6A321"/>
                </a:solidFill>
                <a:latin typeface="Georgia"/>
                <a:ea typeface="Georgia"/>
                <a:cs typeface="Georgia"/>
              </a:rPr>
              <a:t>84%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634B92-EAAA-4CE2-B377-E03C7C7EB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2291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2382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2382A"/>
                </a:solidFill>
                <a:latin typeface="Arial"/>
                <a:ea typeface="Arial"/>
                <a:cs typeface="Arial"/>
              </a:rPr>
              <a:t>CSR sponsor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D9B569-DE66-47D6-A5D4-C3BAF6F52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5624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Mandate aligned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154ECD-3D64-4CCB-9CDD-8E1E699D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962525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ED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2A501A-AE57-4627-9FF4-0681A4CBF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362575"/>
            <a:ext cx="314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86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50665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0665B"/>
                </a:solidFill>
                <a:latin typeface="Arial"/>
                <a:ea typeface="Arial"/>
                <a:cs typeface="Arial"/>
              </a:rPr>
              <a:t>Interest is private until both sides choose to proceed; only then does a governed commitment exist.</a:t>
            </a:r>
          </a:p>
        </p:txBody>
      </p:sp>
    </p:spTree>
    <p:extLst>
      <p:ext uri="{BB962C8B-B14F-4D97-AF65-F5344CB8AC3E}">
        <p14:creationId xmlns:p14="http://schemas.microsoft.com/office/powerpoint/2010/main" val="3251547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32B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B9356AD-56EB-4D6E-AF42-DF62CDFD4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3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AC407D-E90F-4E94-B9E6-E1410CAE1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4762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9AB2A6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9AB2A6"/>
                </a:solidFill>
                <a:latin typeface="Arial"/>
                <a:ea typeface="Arial"/>
                <a:cs typeface="Arial"/>
              </a:rPr>
              <a:t>COMMUNITY ACTIVATION + MARKET ORCHESTRATION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10BAE4-3E58-42DF-A06C-6D1B12F67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96050"/>
            <a:ext cx="4191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E2EE2E-F95B-4DA7-A90D-225BDF1DB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72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TRUST SPINE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BE5D50-BD14-474C-8052-7044A376C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7810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062"/>
          </a:bodyPr>
          <a:lstStyle xmlns:a="http://schemas.openxmlformats.org/drawingml/2006/main"/>
          <a:p xmlns:a="http://schemas.openxmlformats.org/drawingml/2006/main">
            <a:pPr algn="l">
              <a:defRPr sz="3450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Trust is contextual, evidenced and revisable.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526458-B154-472C-8B44-DBA242F55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57350"/>
            <a:ext cx="8096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The system records why confidence exists, for which scope, and how the evidence changes after delivery.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E3F758-BCF6-4343-A0E1-732AECAB4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860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3E1000-BA72-430C-AFDF-18BFB828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860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Identity &amp; authority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9ABDCE-0565-49EB-9477-D8B10E7E6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695575"/>
            <a:ext cx="6191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Who is acting—and may they commit the represented entity?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38A39E-636B-4CEE-A143-68C39D0CB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133725"/>
            <a:ext cx="942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549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2B1EB8-99A2-4C02-8991-BD65A1AD6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A5F522-1AB9-4BBA-9D10-231A55BF3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718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Provenance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61859D-F632-439D-A3AB-858E2215F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381375"/>
            <a:ext cx="6191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Claim, counterparty confirmation, observation or verified fact?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7A2705-2DBA-43D9-B545-2E65366EA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19525"/>
            <a:ext cx="942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549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57DA2F-25AC-4F27-BCC8-ED6CB41FD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576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41CC4B-AF41-4685-8725-9ACDAC373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576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 consent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CEEC23-B73D-4896-9128-121CEDAF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067175"/>
            <a:ext cx="6191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Requester and provider confirm the commitment separately.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5134CC-2C4F-4961-8B9A-B3BF1A77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05325"/>
            <a:ext cx="942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549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2C354C-4CEA-484A-A49C-A7FE2EBA4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434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61CB91-1D1A-4BCD-9508-965417877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743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Fulfilment acceptance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49067C-E23F-46E5-B5D6-97E57F58A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752975"/>
            <a:ext cx="6191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Delivered, partially accepted, disputed or remediated.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BBDC94-3D91-49ED-837F-140A9500D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91125"/>
            <a:ext cx="942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549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5548BC-017B-418F-B549-BD11DA45E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4292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6A3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6A321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F62644F-56E1-4D3F-9A44-79BE2E5D1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292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Contextual record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2F592D-BA23-4CEF-A175-C7C306B5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438775"/>
            <a:ext cx="6191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B7C9C0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B7C9C0"/>
                </a:solidFill>
                <a:latin typeface="Arial"/>
                <a:ea typeface="Arial"/>
                <a:cs typeface="Arial"/>
              </a:rPr>
              <a:t>Reliable for what, based on which evidence and how recently?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47F31F7-C48F-4853-B83F-425CD56F6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76925"/>
            <a:ext cx="942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FFFFFF">
                <a:alpha val="12549"/>
              </a:srgbClr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37D51F-310B-4EAB-A507-9A969F301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800100"/>
            <a:ext cx="1695450" cy="10477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>
              <a:alpha val="6275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4D2BAD-4113-44E1-A075-EF3CFFF13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1028700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A9543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A95432"/>
                </a:solidFill>
                <a:latin typeface="Arial"/>
                <a:ea typeface="Arial"/>
                <a:cs typeface="Arial"/>
              </a:rPr>
              <a:t>NOT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132284F-3D52-4B27-A6F6-E51AFEEA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133350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71"/>
          </a:bodyPr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1425" b="0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popularity score</a:t>
            </a:r>
          </a:p>
        </p:txBody>
      </p:sp>
    </p:spTree>
    <p:extLst>
      <p:ext uri="{BB962C8B-B14F-4D97-AF65-F5344CB8AC3E}">
        <p14:creationId xmlns:p14="http://schemas.microsoft.com/office/powerpoint/2010/main" val="1056248433"/>
      </p:ext>
    </p:extLst>
  </p:cSld>
</p:sld>
</file>

<file path=ppt/theme/theme1.xml><?xml version="1.0" encoding="utf-8"?>
<a:theme xmlns:a="http://schemas.openxmlformats.org/drawingml/2006/main" name="ChatGPT">
  <a:themeElements>
    <a:clrScheme name="Nigeria Delivery">
      <a:dk1>
        <a:srgbClr val="032B1C"/>
      </a:dk1>
      <a:lt1>
        <a:srgbClr val="FFFFFF"/>
      </a:lt1>
      <a:dk2>
        <a:srgbClr val="06452F"/>
      </a:dk2>
      <a:lt2>
        <a:srgbClr val="DCEFE5"/>
      </a:lt2>
      <a:accent1>
        <a:srgbClr val="008751"/>
      </a:accent1>
      <a:accent2>
        <a:srgbClr val="D6A321"/>
      </a:accent2>
      <a:accent3>
        <a:srgbClr val="A95432"/>
      </a:accent3>
      <a:accent4>
        <a:srgbClr val="06452F"/>
      </a:accent4>
      <a:accent5>
        <a:srgbClr val="DCEFE5"/>
      </a:accent5>
      <a:accent6>
        <a:srgbClr val="F6E8B1"/>
      </a:accent6>
      <a:hlink>
        <a:srgbClr val="008751"/>
      </a:hlink>
      <a:folHlink>
        <a:srgbClr val="A95432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Nigeria Deliver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2026-08-14T02:38:22.8220000Z</dcterms:created>
  <dcterms:modified xsi:type="dcterms:W3CDTF">2026-08-14T02:38:22.8220000Z</dcterms:modified>
</coreProperties>
</file>